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2"/>
  </p:notesMasterIdLst>
  <p:sldIdLst>
    <p:sldId id="256" r:id="rId2"/>
    <p:sldId id="257" r:id="rId3"/>
    <p:sldId id="258" r:id="rId4"/>
    <p:sldId id="261" r:id="rId5"/>
    <p:sldId id="259" r:id="rId6"/>
    <p:sldId id="262" r:id="rId7"/>
    <p:sldId id="263" r:id="rId8"/>
    <p:sldId id="327" r:id="rId9"/>
    <p:sldId id="314" r:id="rId10"/>
    <p:sldId id="315" r:id="rId11"/>
    <p:sldId id="312" r:id="rId12"/>
    <p:sldId id="264" r:id="rId13"/>
    <p:sldId id="319" r:id="rId14"/>
    <p:sldId id="311" r:id="rId15"/>
    <p:sldId id="260" r:id="rId16"/>
    <p:sldId id="265" r:id="rId17"/>
    <p:sldId id="313" r:id="rId18"/>
    <p:sldId id="316" r:id="rId19"/>
    <p:sldId id="266" r:id="rId20"/>
    <p:sldId id="267" r:id="rId21"/>
    <p:sldId id="268" r:id="rId22"/>
    <p:sldId id="317" r:id="rId23"/>
    <p:sldId id="269" r:id="rId24"/>
    <p:sldId id="270" r:id="rId25"/>
    <p:sldId id="271" r:id="rId26"/>
    <p:sldId id="326" r:id="rId27"/>
    <p:sldId id="324" r:id="rId28"/>
    <p:sldId id="272" r:id="rId29"/>
    <p:sldId id="273" r:id="rId30"/>
    <p:sldId id="290" r:id="rId31"/>
    <p:sldId id="291" r:id="rId32"/>
    <p:sldId id="292" r:id="rId33"/>
    <p:sldId id="293" r:id="rId34"/>
    <p:sldId id="294" r:id="rId35"/>
    <p:sldId id="288" r:id="rId36"/>
    <p:sldId id="274" r:id="rId37"/>
    <p:sldId id="275" r:id="rId38"/>
    <p:sldId id="276" r:id="rId39"/>
    <p:sldId id="277" r:id="rId40"/>
    <p:sldId id="278" r:id="rId41"/>
    <p:sldId id="279" r:id="rId42"/>
    <p:sldId id="280" r:id="rId43"/>
    <p:sldId id="281" r:id="rId44"/>
    <p:sldId id="282" r:id="rId45"/>
    <p:sldId id="283" r:id="rId46"/>
    <p:sldId id="284" r:id="rId47"/>
    <p:sldId id="285" r:id="rId48"/>
    <p:sldId id="286" r:id="rId49"/>
    <p:sldId id="289" r:id="rId50"/>
    <p:sldId id="287" r:id="rId51"/>
    <p:sldId id="296" r:id="rId52"/>
    <p:sldId id="318" r:id="rId53"/>
    <p:sldId id="320" r:id="rId54"/>
    <p:sldId id="322" r:id="rId55"/>
    <p:sldId id="298" r:id="rId56"/>
    <p:sldId id="299" r:id="rId57"/>
    <p:sldId id="297" r:id="rId58"/>
    <p:sldId id="300" r:id="rId59"/>
    <p:sldId id="304" r:id="rId60"/>
    <p:sldId id="308" r:id="rId61"/>
    <p:sldId id="321" r:id="rId62"/>
    <p:sldId id="301" r:id="rId63"/>
    <p:sldId id="302" r:id="rId64"/>
    <p:sldId id="323" r:id="rId65"/>
    <p:sldId id="305" r:id="rId66"/>
    <p:sldId id="309" r:id="rId67"/>
    <p:sldId id="303" r:id="rId68"/>
    <p:sldId id="306" r:id="rId69"/>
    <p:sldId id="307" r:id="rId70"/>
    <p:sldId id="310" r:id="rId7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8A07C-705B-47AD-9E24-9EA6294FC532}" type="datetimeFigureOut">
              <a:rPr lang="en-US" smtClean="0"/>
              <a:t>4/6/2019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201606-191E-447C-98A7-0ABDB0F2A4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2483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Presentation</a:t>
            </a:r>
            <a:r>
              <a:rPr lang="en-US" baseline="0" dirty="0" smtClean="0"/>
              <a:t> originally prepared for Club </a:t>
            </a:r>
            <a:r>
              <a:rPr lang="en-US" baseline="0" dirty="0" err="1" smtClean="0"/>
              <a:t>Cruceros</a:t>
            </a:r>
            <a:r>
              <a:rPr lang="en-US" baseline="0" dirty="0" smtClean="0"/>
              <a:t> cruisers’ club in La Paz Mexico April 5, 2019.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242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Areas we traveled with Salish Aire.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8480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Map from Pt Townsend WA to Ketchikan AK (from R2AK website)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6720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Only SUP</a:t>
            </a:r>
            <a:r>
              <a:rPr lang="en-US" baseline="0" dirty="0" smtClean="0"/>
              <a:t> known to have made it from Washington to Ketchikan unsupported during the 2017 R2Ak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1639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GRIB files from Sailmail.com service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6151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This grounding in 2019 was NOT covered as the owner</a:t>
            </a:r>
            <a:r>
              <a:rPr lang="en-US" baseline="0" dirty="0" smtClean="0"/>
              <a:t> had not arranged for their insurance to cover </a:t>
            </a:r>
            <a:r>
              <a:rPr lang="en-US" baseline="0" dirty="0" err="1" smtClean="0"/>
              <a:t>Ak</a:t>
            </a:r>
            <a:r>
              <a:rPr lang="en-US" baseline="0" dirty="0" smtClean="0"/>
              <a:t>. (the wooden boat was refloated but required a new keel)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073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1,10,1 rule: in</a:t>
            </a:r>
            <a:r>
              <a:rPr lang="en-US" baseline="0" dirty="0" smtClean="0"/>
              <a:t> cold water (think 50 </a:t>
            </a:r>
            <a:r>
              <a:rPr lang="en-US" baseline="0" dirty="0" err="1" smtClean="0"/>
              <a:t>ish</a:t>
            </a:r>
            <a:r>
              <a:rPr lang="en-US" baseline="0" dirty="0" smtClean="0"/>
              <a:t> </a:t>
            </a:r>
            <a:r>
              <a:rPr lang="en-US" baseline="0" dirty="0" err="1" smtClean="0"/>
              <a:t>deg</a:t>
            </a:r>
            <a:r>
              <a:rPr lang="en-US" baseline="0" dirty="0" smtClean="0"/>
              <a:t> F) 1 minute of panic (try to force your mind to stay clear); 10 minutes of time before muscles are debilitated by cold and self rescue is no longer possible; 1 </a:t>
            </a:r>
            <a:r>
              <a:rPr lang="en-US" baseline="0" dirty="0" err="1" smtClean="0"/>
              <a:t>hr</a:t>
            </a:r>
            <a:r>
              <a:rPr lang="en-US" baseline="0" dirty="0" smtClean="0"/>
              <a:t> maximum in the water if there is to be any hope of survival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3613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Skookumchuck</a:t>
            </a:r>
            <a:r>
              <a:rPr lang="en-US" dirty="0" smtClean="0"/>
              <a:t> rapids BC Canada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4249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Gillard Rapids (4 knots against</a:t>
            </a:r>
            <a:r>
              <a:rPr lang="en-US" baseline="0" dirty="0" smtClean="0"/>
              <a:t> us as we missed the slack – made it through at about 3 knots over ground)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7225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Salish Aire at her winter dock in Sitka </a:t>
            </a:r>
            <a:r>
              <a:rPr lang="en-US" dirty="0" err="1" smtClean="0"/>
              <a:t>Ak</a:t>
            </a:r>
            <a:r>
              <a:rPr lang="en-US" dirty="0" smtClean="0"/>
              <a:t> (Totem</a:t>
            </a:r>
            <a:r>
              <a:rPr lang="en-US" baseline="0" dirty="0" smtClean="0"/>
              <a:t> Inn dock – Hotel and dock normally closed in the winter); main street has the church in the middle of the street to the R of the Pioneer Home in the center of the photo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6672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Mt </a:t>
            </a:r>
            <a:r>
              <a:rPr lang="en-US" dirty="0" err="1" smtClean="0"/>
              <a:t>Edgecumbe</a:t>
            </a:r>
            <a:r>
              <a:rPr lang="en-US" baseline="0" dirty="0" smtClean="0"/>
              <a:t> sunset from Sitka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1440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SE Alaska</a:t>
            </a:r>
            <a:r>
              <a:rPr lang="en-US" baseline="0" dirty="0" smtClean="0"/>
              <a:t> circled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0443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Misty Fiords</a:t>
            </a:r>
            <a:r>
              <a:rPr lang="en-US" baseline="0" dirty="0" smtClean="0"/>
              <a:t> 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0242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Misty Fiords 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8886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Misty fiords 3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9034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Misty fiords</a:t>
            </a:r>
            <a:r>
              <a:rPr lang="en-US" baseline="0" dirty="0" smtClean="0"/>
              <a:t> cabin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2111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Alan</a:t>
            </a:r>
            <a:r>
              <a:rPr lang="en-US" baseline="0" dirty="0" smtClean="0"/>
              <a:t> Creek Cabin near Sitka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2339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Baranof</a:t>
            </a:r>
            <a:r>
              <a:rPr lang="en-US" baseline="0" dirty="0" smtClean="0"/>
              <a:t> Hot Springs with bear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9030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Alaska</a:t>
            </a:r>
            <a:r>
              <a:rPr lang="en-US" baseline="0" dirty="0" smtClean="0"/>
              <a:t> Day 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32816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Alaska Day 2 (note</a:t>
            </a:r>
            <a:r>
              <a:rPr lang="en-US" baseline="0" dirty="0" smtClean="0"/>
              <a:t> </a:t>
            </a:r>
            <a:r>
              <a:rPr lang="en-US" baseline="0" dirty="0" err="1" smtClean="0"/>
              <a:t>ExtraTuf</a:t>
            </a:r>
            <a:r>
              <a:rPr lang="en-US" baseline="0" dirty="0" smtClean="0"/>
              <a:t> boots she is wearing – virtually a cultural requirement in SE Alaska)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37991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Alaska Nutcracker 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56268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Alaska Nutcracker 2 (dance of the crabs and slime line dance – both done to Tchaikovsky</a:t>
            </a:r>
            <a:r>
              <a:rPr lang="en-US" baseline="0" dirty="0" smtClean="0"/>
              <a:t>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77613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Russian</a:t>
            </a:r>
            <a:r>
              <a:rPr lang="en-US" baseline="0" dirty="0" smtClean="0"/>
              <a:t> Orthodox clergy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84405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Muskeg near Mt </a:t>
            </a:r>
            <a:r>
              <a:rPr lang="en-US" dirty="0" err="1" smtClean="0"/>
              <a:t>Edgcumbe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2332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Glacier Bay November 2017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12214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Glacier Bay November 2017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95156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Sitka by moonlight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42866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Sitka sunset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47972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Sitka</a:t>
            </a:r>
            <a:r>
              <a:rPr lang="en-US" baseline="0" dirty="0" smtClean="0"/>
              <a:t> totem park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49237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Sitka sound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9004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Sitka sunrise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57152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Humpback whales Sitka</a:t>
            </a:r>
            <a:r>
              <a:rPr lang="en-US" baseline="0" dirty="0" smtClean="0"/>
              <a:t> Sound winter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82584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Many graveyards are throughout</a:t>
            </a:r>
            <a:r>
              <a:rPr lang="en-US" baseline="0" dirty="0" smtClean="0"/>
              <a:t> the forests around </a:t>
            </a:r>
            <a:r>
              <a:rPr lang="en-US" baseline="0" dirty="0" err="1" smtClean="0"/>
              <a:t>Sita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32088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Goddard</a:t>
            </a:r>
            <a:r>
              <a:rPr lang="en-US" baseline="0" dirty="0" smtClean="0"/>
              <a:t> Hot Springs S of Sitka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45536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Sitka Sound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18487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Elfin Cove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12232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1199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“Town” of Whittier is for all practical purposes</a:t>
            </a:r>
            <a:r>
              <a:rPr lang="en-US" baseline="0" dirty="0" smtClean="0"/>
              <a:t> housed in the WWII building in the center of the photo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62969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Flowers on the trail</a:t>
            </a:r>
            <a:r>
              <a:rPr lang="en-US" baseline="0" dirty="0" smtClean="0"/>
              <a:t> to Portage Pass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83464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From Portage</a:t>
            </a:r>
            <a:r>
              <a:rPr lang="en-US" baseline="0" dirty="0" smtClean="0"/>
              <a:t> Pass back towards Whittier. Road goes to railroad/car tunnel (single lane) that is the main route in and out of town.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23741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We gave a dinghy</a:t>
            </a:r>
            <a:r>
              <a:rPr lang="en-US" baseline="0" dirty="0" smtClean="0"/>
              <a:t> ride to the glacier they reciprocated with a floatplane ride with service directly to Salish Aire.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571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Valdez from the air.</a:t>
            </a:r>
            <a:r>
              <a:rPr lang="en-US" baseline="0" dirty="0" smtClean="0"/>
              <a:t> USA northernmost ice free port.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55447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Native</a:t>
            </a:r>
            <a:r>
              <a:rPr lang="en-US" baseline="0" dirty="0" smtClean="0"/>
              <a:t> Village Russian Orthodox church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16061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Purse seiners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52674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Kenai Fjords</a:t>
            </a:r>
            <a:r>
              <a:rPr lang="en-US" baseline="0" dirty="0" smtClean="0"/>
              <a:t> 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22930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Kenai fjords 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25638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Kenai Fjords 3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01606-191E-447C-98A7-0ABDB0F2A407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668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086E8-F52C-4DC8-832E-03864E25A8E0}" type="datetimeFigureOut">
              <a:rPr lang="en-US" smtClean="0"/>
              <a:t>4/6/2019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50AF-8BDC-4C01-A128-BE7D327C0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144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086E8-F52C-4DC8-832E-03864E25A8E0}" type="datetimeFigureOut">
              <a:rPr lang="en-US" smtClean="0"/>
              <a:t>4/6/2019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50AF-8BDC-4C01-A128-BE7D327C0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726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086E8-F52C-4DC8-832E-03864E25A8E0}" type="datetimeFigureOut">
              <a:rPr lang="en-US" smtClean="0"/>
              <a:t>4/6/2019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50AF-8BDC-4C01-A128-BE7D327C0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633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086E8-F52C-4DC8-832E-03864E25A8E0}" type="datetimeFigureOut">
              <a:rPr lang="en-US" smtClean="0"/>
              <a:t>4/6/2019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50AF-8BDC-4C01-A128-BE7D327C0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078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086E8-F52C-4DC8-832E-03864E25A8E0}" type="datetimeFigureOut">
              <a:rPr lang="en-US" smtClean="0"/>
              <a:t>4/6/2019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50AF-8BDC-4C01-A128-BE7D327C0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8305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086E8-F52C-4DC8-832E-03864E25A8E0}" type="datetimeFigureOut">
              <a:rPr lang="en-US" smtClean="0"/>
              <a:t>4/6/2019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50AF-8BDC-4C01-A128-BE7D327C0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893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086E8-F52C-4DC8-832E-03864E25A8E0}" type="datetimeFigureOut">
              <a:rPr lang="en-US" smtClean="0"/>
              <a:t>4/6/2019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50AF-8BDC-4C01-A128-BE7D327C0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879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086E8-F52C-4DC8-832E-03864E25A8E0}" type="datetimeFigureOut">
              <a:rPr lang="en-US" smtClean="0"/>
              <a:t>4/6/2019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50AF-8BDC-4C01-A128-BE7D327C0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139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086E8-F52C-4DC8-832E-03864E25A8E0}" type="datetimeFigureOut">
              <a:rPr lang="en-US" smtClean="0"/>
              <a:t>4/6/2019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50AF-8BDC-4C01-A128-BE7D327C0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820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086E8-F52C-4DC8-832E-03864E25A8E0}" type="datetimeFigureOut">
              <a:rPr lang="en-US" smtClean="0"/>
              <a:t>4/6/2019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50AF-8BDC-4C01-A128-BE7D327C0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581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086E8-F52C-4DC8-832E-03864E25A8E0}" type="datetimeFigureOut">
              <a:rPr lang="en-US" smtClean="0"/>
              <a:t>4/6/2019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50AF-8BDC-4C01-A128-BE7D327C0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74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0086E8-F52C-4DC8-832E-03864E25A8E0}" type="datetimeFigureOut">
              <a:rPr lang="en-US" smtClean="0"/>
              <a:t>4/6/2019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1850AF-8BDC-4C01-A128-BE7D327C0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162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7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54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Cruising to and in Alaska</a:t>
            </a:r>
            <a:endParaRPr lang="en-US" sz="5400" b="1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Presented by </a:t>
            </a:r>
          </a:p>
          <a:p>
            <a:r>
              <a:rPr lang="en-US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Norman and Clarice Gregory</a:t>
            </a:r>
            <a:endParaRPr lang="en-US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4994412"/>
            <a:ext cx="1828800" cy="1749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53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Our Alaska Experience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US" sz="2000" b="1" dirty="0" smtClean="0"/>
              <a:t>2000 we travelled from Vancouver BC to Skagway Alaska in our MacGregor 26X “</a:t>
            </a:r>
            <a:r>
              <a:rPr lang="en-US" sz="2000" b="1" dirty="0" err="1" smtClean="0"/>
              <a:t>sail”boat</a:t>
            </a:r>
            <a:endParaRPr lang="en-US" sz="2000" b="1" dirty="0" smtClean="0"/>
          </a:p>
          <a:p>
            <a:r>
              <a:rPr lang="en-US" sz="2000" b="1" dirty="0" smtClean="0"/>
              <a:t>2017 we travelled from Everett WA to Sitka AK in our </a:t>
            </a:r>
            <a:r>
              <a:rPr lang="en-US" sz="2000" b="1" dirty="0" err="1" smtClean="0"/>
              <a:t>Nordhavn</a:t>
            </a:r>
            <a:r>
              <a:rPr lang="en-US" sz="2000" b="1" dirty="0" smtClean="0"/>
              <a:t> 46 “Salish Aire”</a:t>
            </a:r>
          </a:p>
          <a:p>
            <a:r>
              <a:rPr lang="en-US" sz="2000" b="1" dirty="0" smtClean="0"/>
              <a:t>We wintered in Sitka (2017-2018)</a:t>
            </a:r>
          </a:p>
          <a:p>
            <a:r>
              <a:rPr lang="en-US" sz="2000" b="1" dirty="0" smtClean="0"/>
              <a:t>Spring-Summer 2018 we crossed the Gulf of Alaska to visit Prince William Sound and Kenai Fjords</a:t>
            </a:r>
          </a:p>
          <a:p>
            <a:r>
              <a:rPr lang="en-US" sz="2000" b="1" dirty="0" smtClean="0"/>
              <a:t>August 2018 we returned to the Salish Sea via the Inside Passage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0234" y="1670907"/>
            <a:ext cx="3494532" cy="4384548"/>
          </a:xfrm>
        </p:spPr>
      </p:pic>
    </p:spTree>
    <p:extLst>
      <p:ext uri="{BB962C8B-B14F-4D97-AF65-F5344CB8AC3E}">
        <p14:creationId xmlns:p14="http://schemas.microsoft.com/office/powerpoint/2010/main" val="464818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Rule #1: Alaska is </a:t>
            </a:r>
            <a:r>
              <a:rPr lang="en-US" i="1" dirty="0" smtClean="0"/>
              <a:t>REALLY BIG!!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6635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18216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7800" y="274638"/>
            <a:ext cx="3429000" cy="2544762"/>
          </a:xfrm>
        </p:spPr>
        <p:txBody>
          <a:bodyPr>
            <a:normAutofit/>
          </a:bodyPr>
          <a:lstStyle/>
          <a:p>
            <a:r>
              <a:rPr lang="en-US" dirty="0" smtClean="0"/>
              <a:t>Getting there via the Inside Passage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339054">
            <a:off x="2702989" y="256894"/>
            <a:ext cx="2737048" cy="64357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512" y="4191000"/>
            <a:ext cx="1865376" cy="1865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434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It doesn’t take an ocean rated boat.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262" y="1204912"/>
            <a:ext cx="7991475" cy="444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600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But its best to have: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Inside Passage: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Radar (especially in “</a:t>
            </a:r>
            <a:r>
              <a:rPr lang="en-US" dirty="0" err="1">
                <a:solidFill>
                  <a:schemeClr val="bg1"/>
                </a:solidFill>
              </a:rPr>
              <a:t>F</a:t>
            </a:r>
            <a:r>
              <a:rPr lang="en-US" dirty="0" err="1" smtClean="0">
                <a:solidFill>
                  <a:schemeClr val="bg1"/>
                </a:solidFill>
              </a:rPr>
              <a:t>ogust</a:t>
            </a:r>
            <a:r>
              <a:rPr lang="en-US" dirty="0" smtClean="0">
                <a:solidFill>
                  <a:schemeClr val="bg1"/>
                </a:solidFill>
              </a:rPr>
              <a:t>”)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Auto-pilot (“reaching” the reaches is really boring for hand steering)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Good ground tackle (plan to anchor in 70 </a:t>
            </a:r>
            <a:r>
              <a:rPr lang="en-US" dirty="0" err="1" smtClean="0">
                <a:solidFill>
                  <a:schemeClr val="bg1"/>
                </a:solidFill>
              </a:rPr>
              <a:t>ft</a:t>
            </a:r>
            <a:r>
              <a:rPr lang="en-US" dirty="0" smtClean="0">
                <a:solidFill>
                  <a:schemeClr val="bg1"/>
                </a:solidFill>
              </a:rPr>
              <a:t> of water with up to 20 </a:t>
            </a:r>
            <a:r>
              <a:rPr lang="en-US" dirty="0" err="1" smtClean="0">
                <a:solidFill>
                  <a:schemeClr val="bg1"/>
                </a:solidFill>
              </a:rPr>
              <a:t>ft</a:t>
            </a:r>
            <a:r>
              <a:rPr lang="en-US" dirty="0" smtClean="0">
                <a:solidFill>
                  <a:schemeClr val="bg1"/>
                </a:solidFill>
              </a:rPr>
              <a:t> of tidal exchange!)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Minimum of 140 NM of fuel range (DO NOT plan on the wind – sailing in the Inside Passage is rare)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Boat heater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Gulf of Alaska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Blue water capable boat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1754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 use SSB/HF (ham) for weather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68263"/>
            <a:ext cx="8229600" cy="3789836"/>
          </a:xfrm>
        </p:spPr>
      </p:pic>
    </p:spTree>
    <p:extLst>
      <p:ext uri="{BB962C8B-B14F-4D97-AF65-F5344CB8AC3E}">
        <p14:creationId xmlns:p14="http://schemas.microsoft.com/office/powerpoint/2010/main" val="1368801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chemeClr val="bg1"/>
                </a:solidFill>
              </a:rPr>
              <a:t>Don’t forget to check!!!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876800"/>
            <a:ext cx="8229600" cy="1554163"/>
          </a:xfrm>
        </p:spPr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Does your </a:t>
            </a:r>
            <a:r>
              <a:rPr lang="en-US" b="1" dirty="0" smtClean="0">
                <a:solidFill>
                  <a:schemeClr val="bg1"/>
                </a:solidFill>
              </a:rPr>
              <a:t>insurance</a:t>
            </a:r>
            <a:r>
              <a:rPr lang="en-US" dirty="0" smtClean="0">
                <a:solidFill>
                  <a:schemeClr val="bg1"/>
                </a:solidFill>
              </a:rPr>
              <a:t> cover you!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To </a:t>
            </a:r>
            <a:r>
              <a:rPr lang="en-US" b="1" dirty="0" smtClean="0">
                <a:solidFill>
                  <a:schemeClr val="bg1"/>
                </a:solidFill>
              </a:rPr>
              <a:t>zoom</a:t>
            </a:r>
            <a:r>
              <a:rPr lang="en-US" dirty="0" smtClean="0">
                <a:solidFill>
                  <a:schemeClr val="bg1"/>
                </a:solidFill>
              </a:rPr>
              <a:t> in on your routes if you depend on electronic charts!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2400" y="3382328"/>
            <a:ext cx="16002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Alaska Dream on rock Credit KCAW Photo courtesy of Don </a:t>
            </a:r>
            <a:r>
              <a:rPr lang="en-US" dirty="0" err="1">
                <a:solidFill>
                  <a:schemeClr val="bg1"/>
                </a:solidFill>
              </a:rPr>
              <a:t>Kluting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740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752600"/>
            <a:ext cx="8229600" cy="3048000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And solar panels don’t work. Right?</a:t>
            </a:r>
            <a:br>
              <a:rPr lang="en-US" b="1" dirty="0" smtClean="0"/>
            </a:b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/>
              <a:t>WRONG!</a:t>
            </a:r>
            <a:br>
              <a:rPr lang="en-US" b="1" dirty="0" smtClean="0"/>
            </a:br>
            <a:r>
              <a:rPr lang="en-US" b="1" dirty="0" smtClean="0"/>
              <a:t>The panels like being cool AND they like 16 hours of daylight.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2400" y="5020786"/>
            <a:ext cx="8686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Our experience:</a:t>
            </a:r>
          </a:p>
          <a:p>
            <a:r>
              <a:rPr lang="en-US" sz="2400" b="1" dirty="0"/>
              <a:t>	</a:t>
            </a:r>
            <a:r>
              <a:rPr lang="en-US" sz="2400" b="1" dirty="0" smtClean="0"/>
              <a:t>La Paz maximum 24 hour production 2500 watts</a:t>
            </a:r>
          </a:p>
          <a:p>
            <a:r>
              <a:rPr lang="en-US" sz="2400" b="1" dirty="0"/>
              <a:t>	</a:t>
            </a:r>
            <a:r>
              <a:rPr lang="en-US" sz="2400" b="1" dirty="0" smtClean="0"/>
              <a:t>Alaska summer maximum 24 hour production 3500 watts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35478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Some emergency supplies not commonly needed in Mexico: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638800" cy="5105400"/>
          </a:xfrm>
        </p:spPr>
        <p:txBody>
          <a:bodyPr>
            <a:noAutofit/>
          </a:bodyPr>
          <a:lstStyle/>
          <a:p>
            <a:r>
              <a:rPr lang="en-US" sz="2000" b="1" dirty="0" smtClean="0">
                <a:solidFill>
                  <a:schemeClr val="accent1">
                    <a:lumMod val="75000"/>
                  </a:schemeClr>
                </a:solidFill>
              </a:rPr>
              <a:t>Survival suits (1,10,1 rule)</a:t>
            </a:r>
          </a:p>
          <a:p>
            <a:r>
              <a:rPr lang="en-US" sz="2000" b="1" dirty="0" smtClean="0">
                <a:solidFill>
                  <a:schemeClr val="accent1">
                    <a:lumMod val="75000"/>
                  </a:schemeClr>
                </a:solidFill>
              </a:rPr>
              <a:t>Dinghy (we planned on 3 days for rescue):</a:t>
            </a:r>
          </a:p>
          <a:p>
            <a:pPr lvl="1"/>
            <a:r>
              <a:rPr lang="en-US" sz="1800" b="1" dirty="0" smtClean="0">
                <a:solidFill>
                  <a:schemeClr val="accent1">
                    <a:lumMod val="75000"/>
                  </a:schemeClr>
                </a:solidFill>
              </a:rPr>
              <a:t>PFDs</a:t>
            </a:r>
          </a:p>
          <a:p>
            <a:pPr lvl="1"/>
            <a:r>
              <a:rPr lang="en-US" sz="1800" b="1" dirty="0" smtClean="0">
                <a:solidFill>
                  <a:schemeClr val="accent1">
                    <a:lumMod val="75000"/>
                  </a:schemeClr>
                </a:solidFill>
              </a:rPr>
              <a:t>Fire starters (consider outdated hand flares)</a:t>
            </a:r>
          </a:p>
          <a:p>
            <a:pPr lvl="1"/>
            <a:r>
              <a:rPr lang="en-US" sz="1800" b="1" dirty="0" smtClean="0">
                <a:solidFill>
                  <a:schemeClr val="accent1">
                    <a:lumMod val="75000"/>
                  </a:schemeClr>
                </a:solidFill>
              </a:rPr>
              <a:t>Emergency blankets</a:t>
            </a:r>
          </a:p>
          <a:p>
            <a:pPr lvl="1"/>
            <a:r>
              <a:rPr lang="en-US" sz="1800" b="1" dirty="0" smtClean="0">
                <a:solidFill>
                  <a:schemeClr val="accent1">
                    <a:lumMod val="75000"/>
                  </a:schemeClr>
                </a:solidFill>
              </a:rPr>
              <a:t>A way to get dinghy across the beach (we use a small fender)</a:t>
            </a:r>
          </a:p>
          <a:p>
            <a:pPr lvl="1"/>
            <a:r>
              <a:rPr lang="en-US" sz="1800" b="1" dirty="0" smtClean="0">
                <a:solidFill>
                  <a:schemeClr val="accent1">
                    <a:lumMod val="75000"/>
                  </a:schemeClr>
                </a:solidFill>
              </a:rPr>
              <a:t>Flashlight</a:t>
            </a:r>
          </a:p>
          <a:p>
            <a:pPr lvl="1"/>
            <a:r>
              <a:rPr lang="en-US" sz="1800" b="1" dirty="0" smtClean="0">
                <a:solidFill>
                  <a:schemeClr val="accent1">
                    <a:lumMod val="75000"/>
                  </a:schemeClr>
                </a:solidFill>
              </a:rPr>
              <a:t>Spare Propeller (and tools/hardware to change it)</a:t>
            </a:r>
          </a:p>
          <a:p>
            <a:pPr lvl="1"/>
            <a:r>
              <a:rPr lang="en-US" sz="1800" b="1" dirty="0" smtClean="0">
                <a:solidFill>
                  <a:schemeClr val="accent1">
                    <a:lumMod val="75000"/>
                  </a:schemeClr>
                </a:solidFill>
              </a:rPr>
              <a:t>Emergency strobe</a:t>
            </a:r>
          </a:p>
          <a:p>
            <a:r>
              <a:rPr lang="en-US" sz="2000" b="1" dirty="0" smtClean="0">
                <a:solidFill>
                  <a:schemeClr val="accent1">
                    <a:lumMod val="75000"/>
                  </a:schemeClr>
                </a:solidFill>
              </a:rPr>
              <a:t>Walking ashore:</a:t>
            </a:r>
          </a:p>
          <a:p>
            <a:pPr lvl="1"/>
            <a:r>
              <a:rPr lang="en-US" sz="1800" b="1" dirty="0" smtClean="0">
                <a:solidFill>
                  <a:schemeClr val="accent1">
                    <a:lumMod val="75000"/>
                  </a:schemeClr>
                </a:solidFill>
              </a:rPr>
              <a:t>Bear spray</a:t>
            </a:r>
          </a:p>
          <a:p>
            <a:pPr lvl="1"/>
            <a:r>
              <a:rPr lang="en-US" sz="1800" b="1" dirty="0" smtClean="0">
                <a:solidFill>
                  <a:schemeClr val="accent1">
                    <a:lumMod val="75000"/>
                  </a:schemeClr>
                </a:solidFill>
              </a:rPr>
              <a:t>Bear bells</a:t>
            </a:r>
          </a:p>
          <a:p>
            <a:pPr lvl="1"/>
            <a:r>
              <a:rPr lang="en-US" sz="1800" b="1" dirty="0" smtClean="0">
                <a:solidFill>
                  <a:schemeClr val="accent1">
                    <a:lumMod val="75000"/>
                  </a:schemeClr>
                </a:solidFill>
              </a:rPr>
              <a:t>VHF radios</a:t>
            </a:r>
          </a:p>
          <a:p>
            <a:pPr lvl="1"/>
            <a:r>
              <a:rPr lang="en-US" sz="1800" b="1" dirty="0" smtClean="0">
                <a:solidFill>
                  <a:schemeClr val="accent1">
                    <a:lumMod val="75000"/>
                  </a:schemeClr>
                </a:solidFill>
              </a:rPr>
              <a:t>?Satellite messenger or PLB?</a:t>
            </a:r>
            <a:endParaRPr lang="en-US" sz="1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69104" y="2836068"/>
            <a:ext cx="4953000" cy="2786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851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chemeClr val="tx2">
                    <a:lumMod val="75000"/>
                  </a:schemeClr>
                </a:solidFill>
              </a:rPr>
              <a:t>3 Routes North</a:t>
            </a:r>
            <a:endParaRPr lang="en-US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>
                <a:solidFill>
                  <a:schemeClr val="tx2">
                    <a:lumMod val="75000"/>
                  </a:schemeClr>
                </a:solidFill>
              </a:rPr>
              <a:t>Outside of Vancouver Island</a:t>
            </a:r>
          </a:p>
          <a:p>
            <a:r>
              <a:rPr lang="en-US" b="1" dirty="0" smtClean="0">
                <a:solidFill>
                  <a:schemeClr val="tx2">
                    <a:lumMod val="75000"/>
                  </a:schemeClr>
                </a:solidFill>
              </a:rPr>
              <a:t>Inside Passage East of Johnstone Strait (but increased distance and several “smaller” rapids to transit </a:t>
            </a:r>
          </a:p>
          <a:p>
            <a:r>
              <a:rPr lang="en-US" b="1" dirty="0" smtClean="0">
                <a:solidFill>
                  <a:schemeClr val="tx2">
                    <a:lumMod val="75000"/>
                  </a:schemeClr>
                </a:solidFill>
              </a:rPr>
              <a:t>Inside Passage via Johnstone Strait </a:t>
            </a:r>
            <a:endParaRPr lang="en-US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871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7800" y="274638"/>
            <a:ext cx="3429000" cy="2544762"/>
          </a:xfrm>
        </p:spPr>
        <p:txBody>
          <a:bodyPr>
            <a:normAutofit/>
          </a:bodyPr>
          <a:lstStyle/>
          <a:p>
            <a:r>
              <a:rPr lang="en-US" dirty="0" smtClean="0"/>
              <a:t>Getting there via the Inside Passage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339054">
            <a:off x="2702989" y="256894"/>
            <a:ext cx="2737048" cy="643576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512" y="4191000"/>
            <a:ext cx="1865376" cy="1865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91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Getting there via the Inside Passage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5062" y="990600"/>
            <a:ext cx="4642886" cy="572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829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115000" r="-1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1465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b="1" dirty="0" smtClean="0">
                <a:solidFill>
                  <a:srgbClr val="FFC000"/>
                </a:solidFill>
              </a:rPr>
              <a:t>Rapids are overrated!</a:t>
            </a:r>
            <a:endParaRPr lang="en-US" sz="4800" b="1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All tidal rapids are predictable and predicted!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All inside passage and Alaska charts are excellent!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2521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Johnstone Strait in a great mood!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7347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400" y="0"/>
            <a:ext cx="2510701" cy="1752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9387" y="2054051"/>
            <a:ext cx="2804953" cy="19845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45" y="5476271"/>
            <a:ext cx="4038600" cy="1362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514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77477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dirty="0" smtClean="0"/>
              <a:t>Our fuel costs: </a:t>
            </a:r>
          </a:p>
          <a:p>
            <a:pPr lvl="1"/>
            <a:r>
              <a:rPr lang="en-US" b="1" dirty="0" smtClean="0"/>
              <a:t>$2 - $3/ US gallon in Washington</a:t>
            </a:r>
          </a:p>
          <a:p>
            <a:pPr lvl="1"/>
            <a:r>
              <a:rPr lang="en-US" b="1" dirty="0" smtClean="0"/>
              <a:t>$2.50 – 3.27/ US gallon Alaska</a:t>
            </a:r>
          </a:p>
          <a:p>
            <a:pPr lvl="1"/>
            <a:r>
              <a:rPr lang="en-US" b="1" dirty="0" smtClean="0"/>
              <a:t>(avoided buying fuel in BC)</a:t>
            </a:r>
          </a:p>
          <a:p>
            <a:r>
              <a:rPr lang="en-US" b="1" dirty="0" smtClean="0"/>
              <a:t>Food costs – VERY high in Alaska (veggies often with poor shelf life)</a:t>
            </a:r>
          </a:p>
          <a:p>
            <a:r>
              <a:rPr lang="en-US" b="1" dirty="0" smtClean="0"/>
              <a:t>Moorage costs </a:t>
            </a:r>
          </a:p>
          <a:p>
            <a:pPr lvl="1"/>
            <a:r>
              <a:rPr lang="en-US" b="1" dirty="0" smtClean="0"/>
              <a:t>BC and Alaska $0 in Native Villages</a:t>
            </a:r>
          </a:p>
          <a:p>
            <a:pPr lvl="1"/>
            <a:r>
              <a:rPr lang="en-US" b="1" dirty="0" smtClean="0"/>
              <a:t>$1/ foot in Sitka – most places much lower</a:t>
            </a:r>
          </a:p>
          <a:p>
            <a:r>
              <a:rPr lang="en-US" b="1" dirty="0" smtClean="0"/>
              <a:t>Power rates</a:t>
            </a:r>
          </a:p>
          <a:p>
            <a:pPr lvl="1"/>
            <a:r>
              <a:rPr lang="en-US" b="1" dirty="0" smtClean="0"/>
              <a:t>Anywhere up to $25/day for 50 amp in Juneau</a:t>
            </a:r>
          </a:p>
          <a:p>
            <a:pPr lvl="1"/>
            <a:endParaRPr lang="en-US" dirty="0" smtClean="0"/>
          </a:p>
          <a:p>
            <a:pPr lvl="1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b="1" dirty="0" smtClean="0"/>
              <a:t>Overall costs: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10782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735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6000" b="1" dirty="0" smtClean="0"/>
              <a:t>Why go???</a:t>
            </a:r>
            <a:endParaRPr lang="en-US" sz="6000" b="1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4724400"/>
            <a:ext cx="6400800" cy="1752600"/>
          </a:xfrm>
        </p:spPr>
        <p:txBody>
          <a:bodyPr/>
          <a:lstStyle/>
          <a:p>
            <a:r>
              <a:rPr lang="en-US" b="1" dirty="0" smtClean="0">
                <a:solidFill>
                  <a:schemeClr val="bg1"/>
                </a:solidFill>
              </a:rPr>
              <a:t>Photos of the </a:t>
            </a:r>
          </a:p>
          <a:p>
            <a:r>
              <a:rPr lang="en-US" b="1" dirty="0" smtClean="0">
                <a:solidFill>
                  <a:schemeClr val="bg1"/>
                </a:solidFill>
              </a:rPr>
              <a:t>East side of the Gulf of Alaska</a:t>
            </a:r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998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976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751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36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848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26255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1333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09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305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838200" y="1020651"/>
            <a:ext cx="5943600" cy="39624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746500" y="1892300"/>
            <a:ext cx="5867400" cy="391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971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251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085" y="457200"/>
            <a:ext cx="5029200" cy="33528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3400" y="3581400"/>
            <a:ext cx="4572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709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286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2236"/>
            <a:ext cx="9144000" cy="5153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180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744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72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486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54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535000" y="1360599"/>
            <a:ext cx="6334796" cy="4223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618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20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42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782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185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609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14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945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556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304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39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920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7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6000" b="1" dirty="0" smtClean="0"/>
              <a:t>Why go???</a:t>
            </a:r>
            <a:endParaRPr lang="en-US" sz="6000" b="1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Photos of the </a:t>
            </a:r>
          </a:p>
          <a:p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 West side of the Gulf of Alaska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11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62000" y="3886200"/>
            <a:ext cx="3581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Red route about 350 NM</a:t>
            </a:r>
          </a:p>
          <a:p>
            <a:r>
              <a:rPr lang="en-US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Blue route about 475 NM</a:t>
            </a:r>
            <a:endParaRPr lang="en-US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val 2"/>
          <p:cNvSpPr/>
          <p:nvPr/>
        </p:nvSpPr>
        <p:spPr>
          <a:xfrm>
            <a:off x="228600" y="533400"/>
            <a:ext cx="2667000" cy="25908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349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010400" y="2667000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Valdez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096000" y="3853934"/>
            <a:ext cx="2225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Prince William Sound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724400" y="3059668"/>
            <a:ext cx="985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Whittier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590800" y="5981700"/>
            <a:ext cx="1351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Kenai Fjords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266337" y="5037717"/>
            <a:ext cx="893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Seward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443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24000" r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77396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665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62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21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537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88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71800"/>
            <a:ext cx="5257800" cy="35052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9600" y="381000"/>
            <a:ext cx="4724400" cy="314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623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466850" y="971550"/>
            <a:ext cx="6553200" cy="491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566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746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624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94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79055" y="909780"/>
            <a:ext cx="6797965" cy="5098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091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4075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5121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07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05169" y="1123950"/>
            <a:ext cx="674370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12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12961" y="0"/>
            <a:ext cx="3352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Questions?</a:t>
            </a:r>
            <a:endParaRPr lang="en-US" sz="4800" dirty="0"/>
          </a:p>
        </p:txBody>
      </p:sp>
      <p:sp>
        <p:nvSpPr>
          <p:cNvPr id="5" name="TextBox 4"/>
          <p:cNvSpPr txBox="1"/>
          <p:nvPr/>
        </p:nvSpPr>
        <p:spPr>
          <a:xfrm>
            <a:off x="6172200" y="6248400"/>
            <a:ext cx="24079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Salishaire.blogspot.com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04800" y="6248400"/>
            <a:ext cx="2250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Salishaire@gmail.com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1922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896</TotalTime>
  <Words>1015</Words>
  <Application>Microsoft Office PowerPoint</Application>
  <PresentationFormat>On-screen Show (4:3)</PresentationFormat>
  <Paragraphs>175</Paragraphs>
  <Slides>70</Slides>
  <Notes>47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70</vt:i4>
      </vt:variant>
    </vt:vector>
  </HeadingPairs>
  <TitlesOfParts>
    <vt:vector size="71" baseType="lpstr">
      <vt:lpstr>Office Theme</vt:lpstr>
      <vt:lpstr>Cruising to and in Alaska</vt:lpstr>
      <vt:lpstr>Our Alaska Experience</vt:lpstr>
      <vt:lpstr>Rule #1: Alaska is REALLY BIG!!</vt:lpstr>
      <vt:lpstr>PowerPoint Presentation</vt:lpstr>
      <vt:lpstr>Getting there via the Inside Passage</vt:lpstr>
      <vt:lpstr>It doesn’t take an ocean rated boat.</vt:lpstr>
      <vt:lpstr>But its best to have:</vt:lpstr>
      <vt:lpstr>We use SSB/HF (ham) for weather</vt:lpstr>
      <vt:lpstr>Don’t forget to check!!!</vt:lpstr>
      <vt:lpstr>And solar panels don’t work. Right?  WRONG! The panels like being cool AND they like 16 hours of daylight. </vt:lpstr>
      <vt:lpstr>Some emergency supplies not commonly needed in Mexico:</vt:lpstr>
      <vt:lpstr>3 Routes North</vt:lpstr>
      <vt:lpstr>Getting there via the Inside Passage</vt:lpstr>
      <vt:lpstr>Getting there via the Inside Passage</vt:lpstr>
      <vt:lpstr>Rapids are overrated!</vt:lpstr>
      <vt:lpstr>Johnstone Strait in a great mood!</vt:lpstr>
      <vt:lpstr>PowerPoint Presentation</vt:lpstr>
      <vt:lpstr>PowerPoint Presentation</vt:lpstr>
      <vt:lpstr>Overall costs:</vt:lpstr>
      <vt:lpstr>PowerPoint Presentation</vt:lpstr>
      <vt:lpstr>Why go???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Why go???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Cruising to and in Alaska</dc:title>
  <dc:creator>Salish Aire Toughboo</dc:creator>
  <cp:lastModifiedBy>Salish Aire Toughboo</cp:lastModifiedBy>
  <cp:revision>54</cp:revision>
  <dcterms:created xsi:type="dcterms:W3CDTF">2019-03-29T03:37:31Z</dcterms:created>
  <dcterms:modified xsi:type="dcterms:W3CDTF">2019-04-07T00:35:37Z</dcterms:modified>
</cp:coreProperties>
</file>